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4"/>
  </p:notesMasterIdLst>
  <p:sldIdLst>
    <p:sldId id="259" r:id="rId2"/>
    <p:sldId id="312" r:id="rId3"/>
    <p:sldId id="1707" r:id="rId4"/>
    <p:sldId id="1708" r:id="rId5"/>
    <p:sldId id="1709" r:id="rId6"/>
    <p:sldId id="1710" r:id="rId7"/>
    <p:sldId id="286" r:id="rId8"/>
    <p:sldId id="1711" r:id="rId9"/>
    <p:sldId id="302" r:id="rId10"/>
    <p:sldId id="1712" r:id="rId11"/>
    <p:sldId id="1705" r:id="rId12"/>
    <p:sldId id="1714" r:id="rId13"/>
    <p:sldId id="1717" r:id="rId14"/>
    <p:sldId id="1715" r:id="rId15"/>
    <p:sldId id="1720" r:id="rId16"/>
    <p:sldId id="1713" r:id="rId17"/>
    <p:sldId id="1718" r:id="rId18"/>
    <p:sldId id="1719" r:id="rId19"/>
    <p:sldId id="309" r:id="rId20"/>
    <p:sldId id="278" r:id="rId21"/>
    <p:sldId id="280" r:id="rId22"/>
    <p:sldId id="281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7" roundtripDataSignature="AMtx7miR5sbwcbw2LsuAw/7Y6QkLXeSz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0616DF-D3D0-4FF2-965F-3F8EE5E6778F}">
  <a:tblStyle styleId="{160616DF-D3D0-4FF2-965F-3F8EE5E6778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7"/>
          </a:solidFill>
        </a:fill>
      </a:tcStyle>
    </a:wholeTbl>
    <a:band1H>
      <a:tcTxStyle b="off" i="off"/>
      <a:tcStyle>
        <a:tcBdr/>
        <a:fill>
          <a:solidFill>
            <a:srgbClr val="CBCCCC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BCCCC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30"/>
    <p:restoredTop sz="94708"/>
  </p:normalViewPr>
  <p:slideViewPr>
    <p:cSldViewPr snapToGrid="0">
      <p:cViewPr varScale="1">
        <p:scale>
          <a:sx n="81" d="100"/>
          <a:sy n="81" d="100"/>
        </p:scale>
        <p:origin x="100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67" Type="http://customschemas.google.com/relationships/presentationmetadata" Target="metadata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6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2400" b="0" dirty="0">
                <a:latin typeface="Barlow"/>
              </a:rPr>
              <a:t>Cumulative Lines of Code</a:t>
            </a:r>
            <a:r>
              <a:rPr lang="en-CA" sz="2400" b="0" baseline="0" dirty="0">
                <a:latin typeface="Barlow"/>
              </a:rPr>
              <a:t> Comparison</a:t>
            </a:r>
            <a:endParaRPr lang="en-CA" sz="2400" b="0" dirty="0">
              <a:latin typeface="Barlow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scikit-learn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Preparation</c:v>
                </c:pt>
                <c:pt idx="1">
                  <c:v>Model Training</c:v>
                </c:pt>
                <c:pt idx="2">
                  <c:v>Model Selection</c:v>
                </c:pt>
                <c:pt idx="3">
                  <c:v>Model Evaluation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89</c:v>
                </c:pt>
                <c:pt idx="1">
                  <c:v>138</c:v>
                </c:pt>
                <c:pt idx="2">
                  <c:v>162</c:v>
                </c:pt>
                <c:pt idx="3">
                  <c:v>170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E5-6F4D-B41A-2516E18AD8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PyCaret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Preparation</c:v>
                </c:pt>
                <c:pt idx="1">
                  <c:v>Model Training</c:v>
                </c:pt>
                <c:pt idx="2">
                  <c:v>Model Selection</c:v>
                </c:pt>
                <c:pt idx="3">
                  <c:v>Model Evaluation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</c:v>
                </c:pt>
                <c:pt idx="1">
                  <c:v>19</c:v>
                </c:pt>
                <c:pt idx="2">
                  <c:v>22</c:v>
                </c:pt>
                <c:pt idx="3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E5-6F4D-B41A-2516E18AD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4075584"/>
        <c:axId val="1128341824"/>
      </c:lineChart>
      <c:catAx>
        <c:axId val="1114075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rlow"/>
                <a:ea typeface="+mn-ea"/>
                <a:cs typeface="+mn-cs"/>
              </a:defRPr>
            </a:pPr>
            <a:endParaRPr lang="en-US"/>
          </a:p>
        </c:txPr>
        <c:crossAx val="1128341824"/>
        <c:crosses val="autoZero"/>
        <c:auto val="1"/>
        <c:lblAlgn val="ctr"/>
        <c:lblOffset val="100"/>
        <c:noMultiLvlLbl val="0"/>
      </c:catAx>
      <c:valAx>
        <c:axId val="112834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rlow"/>
                <a:ea typeface="+mn-ea"/>
                <a:cs typeface="+mn-cs"/>
              </a:defRPr>
            </a:pPr>
            <a:endParaRPr lang="en-US"/>
          </a:p>
        </c:txPr>
        <c:crossAx val="1114075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3942381523210463"/>
          <c:y val="0.37970573180427136"/>
          <c:w val="0.13885993226725998"/>
          <c:h val="0.150031474281482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06" name="Google Shape;30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490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55121da3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55121da3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bg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E52E94-FAFD-3749-95B9-041429639C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Google Shape;22;p61"/>
          <p:cNvSpPr txBox="1">
            <a:spLocks noGrp="1"/>
          </p:cNvSpPr>
          <p:nvPr>
            <p:ph type="ctrTitle"/>
          </p:nvPr>
        </p:nvSpPr>
        <p:spPr>
          <a:xfrm>
            <a:off x="5755340" y="833192"/>
            <a:ext cx="588084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  <a:defRPr sz="4800">
                <a:solidFill>
                  <a:schemeClr val="tx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61"/>
          <p:cNvSpPr txBox="1">
            <a:spLocks noGrp="1"/>
          </p:cNvSpPr>
          <p:nvPr>
            <p:ph type="subTitle" idx="1"/>
          </p:nvPr>
        </p:nvSpPr>
        <p:spPr>
          <a:xfrm>
            <a:off x="5755340" y="3312867"/>
            <a:ext cx="5880847" cy="103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9525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tabLst/>
              <a:defRPr sz="24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4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4AB85-862A-154B-82C4-1505BA9369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547" y="1567543"/>
            <a:ext cx="11259966" cy="43109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Agenda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F1550-ED91-CE4A-AF91-298EDFEFD0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 rot="10800000">
            <a:off x="6096000" y="0"/>
            <a:ext cx="6096000" cy="6858000"/>
          </a:xfrm>
          <a:prstGeom prst="rect">
            <a:avLst/>
          </a:prstGeom>
        </p:spPr>
      </p:pic>
      <p:sp>
        <p:nvSpPr>
          <p:cNvPr id="32" name="Google Shape;32;p64"/>
          <p:cNvSpPr txBox="1">
            <a:spLocks noGrp="1"/>
          </p:cNvSpPr>
          <p:nvPr>
            <p:ph type="title"/>
          </p:nvPr>
        </p:nvSpPr>
        <p:spPr>
          <a:xfrm>
            <a:off x="460979" y="375759"/>
            <a:ext cx="5174277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4"/>
          <p:cNvSpPr txBox="1">
            <a:spLocks noGrp="1"/>
          </p:cNvSpPr>
          <p:nvPr>
            <p:ph type="body" idx="1"/>
          </p:nvPr>
        </p:nvSpPr>
        <p:spPr>
          <a:xfrm>
            <a:off x="460979" y="1596546"/>
            <a:ext cx="5174277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295275" lvl="0" indent="-2857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3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0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80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Dark">
  <p:cSld name="Title Dark">
    <p:bg>
      <p:bgPr>
        <a:solidFill>
          <a:schemeClr val="accen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1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892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425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D15A84-89A0-0D4C-A781-EB198CF65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79" y="1825625"/>
            <a:ext cx="112599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77" r:id="rId3"/>
    <p:sldLayoutId id="2147483671" r:id="rId4"/>
    <p:sldLayoutId id="2147483672" r:id="rId5"/>
    <p:sldLayoutId id="2147483673" r:id="rId6"/>
    <p:sldLayoutId id="2147483678" r:id="rId7"/>
    <p:sldLayoutId id="2147483679" r:id="rId8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accent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7338" marR="0" lvl="0" indent="-279400" algn="l" rtl="0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3600" b="0" i="0" u="none" strike="noStrike" cap="none" dirty="0">
          <a:solidFill>
            <a:schemeClr val="accent1"/>
          </a:solidFill>
          <a:latin typeface="Barlow"/>
          <a:ea typeface="Barlow"/>
          <a:cs typeface="Arial"/>
          <a:sym typeface="Barlow"/>
        </a:defRPr>
      </a:lvl1pPr>
      <a:lvl2pPr marL="574675" marR="0" lvl="1" indent="-231775" algn="l" rtl="0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2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L="806450" marR="0" lvl="2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L="806450" marR="0" lvl="3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L="806450" marR="0" lvl="4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ithub.com/pycaret/pycaret-demo-mlopsworld2021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anomaly-detection-with-pycaret-706a6e2b2427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hyperlink" Target="https://towardsdatascience.com/supercharge-your-machine-learning-experiments-with-pycaret-and-gradio-5932c61f80d9" TargetMode="Externa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101-for-beginners-7427dcfdc2f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hyperlink" Target="https://towardsdatascience.com/multiple-time-series-forecasting-with-pycaret-bc0a779a22fe" TargetMode="Externa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forecasting-with-pycaret-regression-module-237b703a0c6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hyperlink" Target="https://towardsdatascience.com/5-things-you-are-doing-wrong-in-pycaret-e01981575d2a" TargetMode="Externa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ycaret-2-2-is-here-whats-new-ad7612ca63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hyperlink" Target="https://towardsdatascience.com/pycaret-2-1-is-here-whats-new-4aae6a7f636a" TargetMode="Externa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towardsdatascience.com/deploy-machine-learning-model-on-google-kubernetes-engine-94daac85108b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hyperlink" Target="https://towardsdatascience.com/how-to-implement-clustering-in-power-bi-using-pycaret-4b5e34b1405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towardsdatascience.com/build-your-first-anomaly-detector-in-power-bi-using-pycaret-2b41b363244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openxmlformats.org/officeDocument/2006/relationships/hyperlink" Target="https://towardsdatascience.com/deploy-machine-learning-pipeline-on-cloud-using-docker-container-bec64458dc0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towardsdatascience.com/build-and-deploy-your-first-machine-learning-web-app-e020db344a9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3.png"/><Relationship Id="rId4" Type="http://schemas.openxmlformats.org/officeDocument/2006/relationships/hyperlink" Target="https://towardsdatascience.com/machine-learning-in-power-bi-using-pycaret-34307f09394a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moez_62905/" TargetMode="External"/><Relationship Id="rId3" Type="http://schemas.openxmlformats.org/officeDocument/2006/relationships/hyperlink" Target="https://www.linkedin.com/in/profile-moez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itter.com/moezpycaretorg1" TargetMode="External"/><Relationship Id="rId5" Type="http://schemas.openxmlformats.org/officeDocument/2006/relationships/image" Target="../media/image6.jpg"/><Relationship Id="rId10" Type="http://schemas.openxmlformats.org/officeDocument/2006/relationships/hyperlink" Target="mailto:moez@pycaret.or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ithub.com/pycaret/pycaret-demo-mlopsworld2021" TargetMode="External"/><Relationship Id="rId3" Type="http://schemas.openxmlformats.org/officeDocument/2006/relationships/hyperlink" Target="https://www.github.com/pycaret/pycaret" TargetMode="External"/><Relationship Id="rId7" Type="http://schemas.openxmlformats.org/officeDocument/2006/relationships/hyperlink" Target="https://join.slack.com/t/pycaret/shared_invite/zt-nm02k73a-PSDo5lwmQ6evlFCPRxsKKA" TargetMode="External"/><Relationship Id="rId2" Type="http://schemas.openxmlformats.org/officeDocument/2006/relationships/hyperlink" Target="https://www.pycaret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@moez_62905/" TargetMode="External"/><Relationship Id="rId5" Type="http://schemas.openxmlformats.org/officeDocument/2006/relationships/hyperlink" Target="https://www.youtube.com/channel/UCxA1YTYJ9BEeo50lxyI_B3g" TargetMode="External"/><Relationship Id="rId4" Type="http://schemas.openxmlformats.org/officeDocument/2006/relationships/hyperlink" Target="https://www.linkedin.com/company/pycare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"/>
          <p:cNvSpPr txBox="1">
            <a:spLocks noGrp="1"/>
          </p:cNvSpPr>
          <p:nvPr>
            <p:ph type="ctrTitle"/>
          </p:nvPr>
        </p:nvSpPr>
        <p:spPr>
          <a:xfrm>
            <a:off x="5755339" y="1603891"/>
            <a:ext cx="6244983" cy="136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</a:pPr>
            <a:r>
              <a:rPr lang="en-US" dirty="0"/>
              <a:t>Machine Learning &amp; MLOps with PyCaret</a:t>
            </a:r>
            <a:endParaRPr dirty="0"/>
          </a:p>
        </p:txBody>
      </p:sp>
      <p:sp>
        <p:nvSpPr>
          <p:cNvPr id="309" name="Google Shape;309;p3"/>
          <p:cNvSpPr txBox="1">
            <a:spLocks noGrp="1"/>
          </p:cNvSpPr>
          <p:nvPr>
            <p:ph type="subTitle" idx="1"/>
          </p:nvPr>
        </p:nvSpPr>
        <p:spPr>
          <a:xfrm>
            <a:off x="5755340" y="3312867"/>
            <a:ext cx="5880847" cy="45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dirty="0"/>
              <a:t>Moez Ali</a:t>
            </a:r>
            <a:endParaRPr dirty="0"/>
          </a:p>
        </p:txBody>
      </p:sp>
      <p:pic>
        <p:nvPicPr>
          <p:cNvPr id="8" name="Picture 7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AA3E46FA-1F38-467C-AD18-6B0EF11A4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0" y="933254"/>
            <a:ext cx="2775025" cy="406809"/>
          </a:xfrm>
          <a:prstGeom prst="rect">
            <a:avLst/>
          </a:prstGeom>
        </p:spPr>
      </p:pic>
      <p:sp>
        <p:nvSpPr>
          <p:cNvPr id="5" name="Google Shape;309;p3">
            <a:extLst>
              <a:ext uri="{FF2B5EF4-FFF2-40B4-BE49-F238E27FC236}">
                <a16:creationId xmlns:a16="http://schemas.microsoft.com/office/drawing/2014/main" id="{67A9B10A-1081-40B0-B4DA-924D4924F7E1}"/>
              </a:ext>
            </a:extLst>
          </p:cNvPr>
          <p:cNvSpPr txBox="1">
            <a:spLocks/>
          </p:cNvSpPr>
          <p:nvPr/>
        </p:nvSpPr>
        <p:spPr>
          <a:xfrm>
            <a:off x="5755340" y="3817234"/>
            <a:ext cx="5880847" cy="4578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9525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 panose="020B0604020202020204" pitchFamily="34" charset="0"/>
              <a:buNone/>
              <a:tabLst/>
              <a:defRPr sz="2400" b="0" i="0" u="none" strike="noStrike" cap="none">
                <a:solidFill>
                  <a:schemeClr val="tx1"/>
                </a:solidFill>
                <a:latin typeface="Barlow"/>
                <a:ea typeface="Barlow"/>
                <a:cs typeface="Arial"/>
                <a:sym typeface="Barlow"/>
              </a:defRPr>
            </a:lvl1pPr>
            <a:lvl2pPr marL="574675" marR="0" lvl="1" indent="-23177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 panose="020B0604020202020204" pitchFamily="34" charset="0"/>
              <a:buNone/>
              <a:tabLst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6450" marR="0" lvl="2" indent="-23177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 panose="020B0604020202020204" pitchFamily="34" charset="0"/>
              <a:buNone/>
              <a:tabLst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06450" marR="0" lvl="3" indent="-23177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 panose="020B0604020202020204" pitchFamily="34" charset="0"/>
              <a:buNone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6450" marR="0" lvl="4" indent="-23177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 panose="020B0604020202020204" pitchFamily="34" charset="0"/>
              <a:buNone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>
              <a:spcBef>
                <a:spcPts val="0"/>
              </a:spcBef>
            </a:pPr>
            <a:r>
              <a:rPr lang="en-CA" b="1" dirty="0"/>
              <a:t>June 14,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050E4BF-3690-4262-8F40-79173AA30798}"/>
              </a:ext>
            </a:extLst>
          </p:cNvPr>
          <p:cNvCxnSpPr>
            <a:cxnSpLocks/>
          </p:cNvCxnSpPr>
          <p:nvPr/>
        </p:nvCxnSpPr>
        <p:spPr>
          <a:xfrm>
            <a:off x="2380469" y="4232389"/>
            <a:ext cx="6156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1D038D-D0E2-4DE7-919D-57DFDE7711A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39533" y="2675396"/>
            <a:ext cx="4212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7DE65A0-3C86-469F-B889-AFED54D9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91" y="425012"/>
            <a:ext cx="9514403" cy="763600"/>
          </a:xfrm>
        </p:spPr>
        <p:txBody>
          <a:bodyPr/>
          <a:lstStyle/>
          <a:p>
            <a:r>
              <a:rPr lang="en-CA" dirty="0"/>
              <a:t>Machine Learning use-case supported: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083DAE-1AB4-45C2-B539-8BAE381C2D1F}"/>
              </a:ext>
            </a:extLst>
          </p:cNvPr>
          <p:cNvSpPr/>
          <p:nvPr/>
        </p:nvSpPr>
        <p:spPr>
          <a:xfrm>
            <a:off x="2960018" y="2092749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>
                <a:latin typeface="Barlow"/>
              </a:rPr>
              <a:t>Classification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F1D2A4-EA6B-4C6C-B97A-668FC8FD82EA}"/>
              </a:ext>
            </a:extLst>
          </p:cNvPr>
          <p:cNvSpPr/>
          <p:nvPr/>
        </p:nvSpPr>
        <p:spPr>
          <a:xfrm>
            <a:off x="4798243" y="2092749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Regression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B75842-2AAE-4B96-AD79-6AAAB341F241}"/>
              </a:ext>
            </a:extLst>
          </p:cNvPr>
          <p:cNvSpPr/>
          <p:nvPr/>
        </p:nvSpPr>
        <p:spPr>
          <a:xfrm>
            <a:off x="2960018" y="3630890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Clustering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A5D249-2ED9-4730-9F6E-EB20EF4DB70C}"/>
              </a:ext>
            </a:extLst>
          </p:cNvPr>
          <p:cNvSpPr/>
          <p:nvPr/>
        </p:nvSpPr>
        <p:spPr>
          <a:xfrm>
            <a:off x="4798242" y="3630890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Anomaly Detection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4B9DA2-642B-4D0E-BA5F-8CF396F1F45B}"/>
              </a:ext>
            </a:extLst>
          </p:cNvPr>
          <p:cNvSpPr/>
          <p:nvPr/>
        </p:nvSpPr>
        <p:spPr>
          <a:xfrm>
            <a:off x="6678289" y="3630885"/>
            <a:ext cx="1526400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Association Rule Mining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729571-93C7-4A2A-B492-A55D1681D886}"/>
              </a:ext>
            </a:extLst>
          </p:cNvPr>
          <p:cNvSpPr/>
          <p:nvPr/>
        </p:nvSpPr>
        <p:spPr>
          <a:xfrm>
            <a:off x="8516513" y="3630885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Natural Language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1A2C4-4CD4-4AFB-836C-E6F4B1B986F8}"/>
              </a:ext>
            </a:extLst>
          </p:cNvPr>
          <p:cNvSpPr txBox="1"/>
          <p:nvPr/>
        </p:nvSpPr>
        <p:spPr>
          <a:xfrm>
            <a:off x="266291" y="2444563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Barlow"/>
              </a:rPr>
              <a:t>SUPERVISED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E97B03-E1A9-4EC6-8C31-3E397DD24550}"/>
              </a:ext>
            </a:extLst>
          </p:cNvPr>
          <p:cNvSpPr txBox="1"/>
          <p:nvPr/>
        </p:nvSpPr>
        <p:spPr>
          <a:xfrm>
            <a:off x="266291" y="3989231"/>
            <a:ext cx="217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Barlow"/>
              </a:rPr>
              <a:t>UNSUPERVISED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7614DCA-9A29-4111-8189-6D7C31E4A2AF}"/>
              </a:ext>
            </a:extLst>
          </p:cNvPr>
          <p:cNvSpPr/>
          <p:nvPr/>
        </p:nvSpPr>
        <p:spPr>
          <a:xfrm>
            <a:off x="6677548" y="2092749"/>
            <a:ext cx="1527141" cy="117835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Time Series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E914B1-8020-4ECB-A474-B13B473409D9}"/>
              </a:ext>
            </a:extLst>
          </p:cNvPr>
          <p:cNvCxnSpPr>
            <a:cxnSpLocks/>
          </p:cNvCxnSpPr>
          <p:nvPr/>
        </p:nvCxnSpPr>
        <p:spPr>
          <a:xfrm>
            <a:off x="6366466" y="2710500"/>
            <a:ext cx="270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59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4A5BCF-0D6D-9C46-BAAC-61C2BCAC6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</p:spPr>
        <p:txBody>
          <a:bodyPr/>
          <a:lstStyle/>
          <a:p>
            <a:r>
              <a:rPr lang="en-US" dirty="0"/>
              <a:t>Impact of PyCaret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6A6729-C088-684C-A3DC-5502834EBC9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50266758"/>
              </p:ext>
            </p:extLst>
          </p:nvPr>
        </p:nvGraphicFramePr>
        <p:xfrm>
          <a:off x="460979" y="1717888"/>
          <a:ext cx="11260138" cy="4591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53AF30-390D-461C-BE19-FB8CE8176EA4}"/>
              </a:ext>
            </a:extLst>
          </p:cNvPr>
          <p:cNvSpPr txBox="1"/>
          <p:nvPr/>
        </p:nvSpPr>
        <p:spPr>
          <a:xfrm rot="16200000">
            <a:off x="-747309" y="3645508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Barlow"/>
              </a:rPr>
              <a:t>Cumulative lines of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2DEA7-E86A-4767-9DDB-A09C48F6D50D}"/>
              </a:ext>
            </a:extLst>
          </p:cNvPr>
          <p:cNvSpPr txBox="1"/>
          <p:nvPr/>
        </p:nvSpPr>
        <p:spPr>
          <a:xfrm>
            <a:off x="4681689" y="6155049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Barlow"/>
              </a:rPr>
              <a:t>Machine Learning Workflow Level</a:t>
            </a:r>
          </a:p>
        </p:txBody>
      </p:sp>
    </p:spTree>
    <p:extLst>
      <p:ext uri="{BB962C8B-B14F-4D97-AF65-F5344CB8AC3E}">
        <p14:creationId xmlns:p14="http://schemas.microsoft.com/office/powerpoint/2010/main" val="3172181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32585"/>
            <a:ext cx="11360800" cy="763600"/>
          </a:xfrm>
        </p:spPr>
        <p:txBody>
          <a:bodyPr/>
          <a:lstStyle/>
          <a:p>
            <a:r>
              <a:rPr lang="en-CA" sz="4800" dirty="0"/>
              <a:t>Statistics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8B9B02-AEC2-46BA-AC8E-9A1827DEFC57}"/>
              </a:ext>
            </a:extLst>
          </p:cNvPr>
          <p:cNvSpPr txBox="1">
            <a:spLocks/>
          </p:cNvSpPr>
          <p:nvPr/>
        </p:nvSpPr>
        <p:spPr>
          <a:xfrm>
            <a:off x="855101" y="3506770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CA" sz="2400" b="1" dirty="0">
                <a:solidFill>
                  <a:schemeClr val="accent2"/>
                </a:solidFill>
              </a:rPr>
              <a:t>Downloads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28929F-CCC5-4829-B6E5-DCD50FE2D9A3}"/>
              </a:ext>
            </a:extLst>
          </p:cNvPr>
          <p:cNvSpPr txBox="1">
            <a:spLocks/>
          </p:cNvSpPr>
          <p:nvPr/>
        </p:nvSpPr>
        <p:spPr>
          <a:xfrm>
            <a:off x="739995" y="2928564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500,000+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492A26-A26E-4853-8C1B-69FF0AD4F814}"/>
              </a:ext>
            </a:extLst>
          </p:cNvPr>
          <p:cNvSpPr txBox="1">
            <a:spLocks/>
          </p:cNvSpPr>
          <p:nvPr/>
        </p:nvSpPr>
        <p:spPr>
          <a:xfrm>
            <a:off x="3480056" y="3506769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b="1" dirty="0">
                <a:solidFill>
                  <a:schemeClr val="accent2"/>
                </a:solidFill>
              </a:rPr>
              <a:t>Git Stars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4F31D2-1BD0-4C37-A01C-C9F328EE4075}"/>
              </a:ext>
            </a:extLst>
          </p:cNvPr>
          <p:cNvSpPr txBox="1">
            <a:spLocks/>
          </p:cNvSpPr>
          <p:nvPr/>
        </p:nvSpPr>
        <p:spPr>
          <a:xfrm>
            <a:off x="3515777" y="2928564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3,000+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D87AA1-7E97-4592-A4F2-AB311032F630}"/>
              </a:ext>
            </a:extLst>
          </p:cNvPr>
          <p:cNvSpPr txBox="1">
            <a:spLocks/>
          </p:cNvSpPr>
          <p:nvPr/>
        </p:nvSpPr>
        <p:spPr>
          <a:xfrm>
            <a:off x="6073588" y="3506771"/>
            <a:ext cx="2126496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b="1" dirty="0">
                <a:solidFill>
                  <a:schemeClr val="accent2"/>
                </a:solidFill>
              </a:rPr>
              <a:t>Contributors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62B8E9-8827-47E0-8FE0-371D4E85FD9A}"/>
              </a:ext>
            </a:extLst>
          </p:cNvPr>
          <p:cNvSpPr txBox="1">
            <a:spLocks/>
          </p:cNvSpPr>
          <p:nvPr/>
        </p:nvSpPr>
        <p:spPr>
          <a:xfrm>
            <a:off x="6149002" y="2928565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46</a:t>
            </a:r>
            <a:endParaRPr lang="en-CA" sz="28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4CC014-DFF0-464B-9207-7588FCA71CE8}"/>
              </a:ext>
            </a:extLst>
          </p:cNvPr>
          <p:cNvSpPr txBox="1">
            <a:spLocks/>
          </p:cNvSpPr>
          <p:nvPr/>
        </p:nvSpPr>
        <p:spPr>
          <a:xfrm>
            <a:off x="8959351" y="3506771"/>
            <a:ext cx="2126496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b="1" dirty="0">
                <a:solidFill>
                  <a:schemeClr val="accent2"/>
                </a:solidFill>
              </a:rPr>
              <a:t>Commits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A596CDF-EE04-49B1-9073-1C9A5B0D83BF}"/>
              </a:ext>
            </a:extLst>
          </p:cNvPr>
          <p:cNvSpPr txBox="1">
            <a:spLocks/>
          </p:cNvSpPr>
          <p:nvPr/>
        </p:nvSpPr>
        <p:spPr>
          <a:xfrm>
            <a:off x="9052048" y="2928564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1,700+</a:t>
            </a:r>
          </a:p>
        </p:txBody>
      </p:sp>
      <p:pic>
        <p:nvPicPr>
          <p:cNvPr id="14" name="Picture 13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81C4DADD-6361-4B8C-B07C-6EE52DF97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262" y="252414"/>
            <a:ext cx="1911171" cy="2801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50D05C-9DAF-418C-9989-31A0BFB8AD1B}"/>
              </a:ext>
            </a:extLst>
          </p:cNvPr>
          <p:cNvSpPr/>
          <p:nvPr/>
        </p:nvSpPr>
        <p:spPr>
          <a:xfrm>
            <a:off x="674214" y="221765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21EBBA6-C8CE-43F1-B5AF-B6E490232F0C}"/>
              </a:ext>
            </a:extLst>
          </p:cNvPr>
          <p:cNvSpPr/>
          <p:nvPr/>
        </p:nvSpPr>
        <p:spPr>
          <a:xfrm>
            <a:off x="3478069" y="219961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FD2075-FC04-4803-8179-297CC5A2E4F2}"/>
              </a:ext>
            </a:extLst>
          </p:cNvPr>
          <p:cNvSpPr/>
          <p:nvPr/>
        </p:nvSpPr>
        <p:spPr>
          <a:xfrm>
            <a:off x="6128578" y="219961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4E56900-4096-46C1-8F5C-41551BBC13D2}"/>
              </a:ext>
            </a:extLst>
          </p:cNvPr>
          <p:cNvSpPr/>
          <p:nvPr/>
        </p:nvSpPr>
        <p:spPr>
          <a:xfrm>
            <a:off x="8958191" y="219961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1210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0007"/>
            <a:ext cx="11360800" cy="970803"/>
          </a:xfrm>
        </p:spPr>
        <p:txBody>
          <a:bodyPr/>
          <a:lstStyle/>
          <a:p>
            <a:r>
              <a:rPr lang="en-CA" sz="4800" dirty="0"/>
              <a:t>PyCaret Integrations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8EA778-C849-495E-8E39-8588A0EB0965}"/>
              </a:ext>
            </a:extLst>
          </p:cNvPr>
          <p:cNvGrpSpPr/>
          <p:nvPr/>
        </p:nvGrpSpPr>
        <p:grpSpPr>
          <a:xfrm>
            <a:off x="498222" y="1932481"/>
            <a:ext cx="10939387" cy="3791226"/>
            <a:chOff x="498222" y="1932481"/>
            <a:chExt cx="10939387" cy="3791226"/>
          </a:xfrm>
        </p:grpSpPr>
        <p:pic>
          <p:nvPicPr>
            <p:cNvPr id="9" name="Picture 6" descr="logo">
              <a:extLst>
                <a:ext uri="{FF2B5EF4-FFF2-40B4-BE49-F238E27FC236}">
                  <a16:creationId xmlns:a16="http://schemas.microsoft.com/office/drawing/2014/main" id="{9C2062BC-C214-4657-9B66-125A0C38B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184" y="2140136"/>
              <a:ext cx="1524000" cy="552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7F5565-4232-49F7-82AB-4737E7F12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184" y="3520283"/>
              <a:ext cx="1869668" cy="698765"/>
            </a:xfrm>
            <a:prstGeom prst="rect">
              <a:avLst/>
            </a:prstGeom>
          </p:spPr>
        </p:pic>
        <p:pic>
          <p:nvPicPr>
            <p:cNvPr id="2052" name="Picture 4" descr="CatBoost Machine Learning framework from Yandex boosts the range of AI |  ZDNet">
              <a:extLst>
                <a:ext uri="{FF2B5EF4-FFF2-40B4-BE49-F238E27FC236}">
                  <a16:creationId xmlns:a16="http://schemas.microsoft.com/office/drawing/2014/main" id="{079D55C2-BC96-461F-83D8-4B2580F7E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84" y="3272837"/>
              <a:ext cx="2582124" cy="1084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gbm · GitHub Topics · GitHub">
              <a:extLst>
                <a:ext uri="{FF2B5EF4-FFF2-40B4-BE49-F238E27FC236}">
                  <a16:creationId xmlns:a16="http://schemas.microsoft.com/office/drawing/2014/main" id="{DB53AB0C-9640-4FBE-A875-FFE5038F5C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462" y="3243372"/>
              <a:ext cx="2425831" cy="1212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C034834-0EFF-4655-A8D9-BA7A5DBF9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2148" y="1963947"/>
              <a:ext cx="2049958" cy="8687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892096-A1ED-44C0-934A-C9B89AEF9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222" y="5124005"/>
              <a:ext cx="2182694" cy="56152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6B4B5A58-F618-4F7F-B805-3173AB1AE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7065" y="3524259"/>
              <a:ext cx="2000544" cy="420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23CEE7B1-ABBA-4E55-AF20-BB2F43902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5679" y="1975953"/>
              <a:ext cx="2141548" cy="787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A09EAED-BA29-4051-99E9-CD0035226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7434" y="4936242"/>
              <a:ext cx="1978038" cy="78746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C946236-0038-42AE-A40C-2F56A1A80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69760" y="1932481"/>
              <a:ext cx="2032153" cy="7927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B28618B-D29C-494C-9EB1-81DE74205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50216" y="4936242"/>
              <a:ext cx="2014797" cy="651070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B8F7A85-DC8F-4713-A217-EA5911E27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812" y="4891549"/>
              <a:ext cx="1821174" cy="651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9875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32585"/>
            <a:ext cx="11360800" cy="763600"/>
          </a:xfrm>
        </p:spPr>
        <p:txBody>
          <a:bodyPr/>
          <a:lstStyle/>
          <a:p>
            <a:r>
              <a:rPr lang="en-CA" sz="4800" dirty="0"/>
              <a:t>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47194D-1CC0-4F6F-81A0-DEA1B00412DF}"/>
              </a:ext>
            </a:extLst>
          </p:cNvPr>
          <p:cNvSpPr txBox="1">
            <a:spLocks/>
          </p:cNvSpPr>
          <p:nvPr/>
        </p:nvSpPr>
        <p:spPr>
          <a:xfrm>
            <a:off x="415600" y="1693653"/>
            <a:ext cx="11360800" cy="2463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400" dirty="0"/>
              <a:t>Demo 1 – Regression Problem on Insurance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400" dirty="0"/>
              <a:t>Demo 2 – Time Series Forecasting using Regression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400" dirty="0"/>
              <a:t>Demo 3 – Multiple Time Series Forecasting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400" dirty="0"/>
              <a:t>Demo 4 – Model serving through MLflow API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84BF51-2ADB-4581-86A7-8B8CD23EA6E0}"/>
              </a:ext>
            </a:extLst>
          </p:cNvPr>
          <p:cNvSpPr txBox="1">
            <a:spLocks/>
          </p:cNvSpPr>
          <p:nvPr/>
        </p:nvSpPr>
        <p:spPr>
          <a:xfrm>
            <a:off x="415600" y="4955446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lnSpc>
                <a:spcPct val="150000"/>
              </a:lnSpc>
            </a:pPr>
            <a:r>
              <a:rPr lang="en-CA" sz="2800" dirty="0"/>
              <a:t>All Notebooks are available here: </a:t>
            </a:r>
          </a:p>
          <a:p>
            <a:pPr>
              <a:lnSpc>
                <a:spcPct val="150000"/>
              </a:lnSpc>
            </a:pPr>
            <a:r>
              <a:rPr lang="en-CA" sz="2800" dirty="0">
                <a:cs typeface="Arial" panose="020B0604020202020204" pitchFamily="34" charset="0"/>
                <a:hlinkClick r:id="rId2"/>
              </a:rPr>
              <a:t>https://www.github.com/pycaret/pycaret-demo-mlopsworld2021</a:t>
            </a:r>
            <a:endParaRPr lang="en-CA" sz="3200" dirty="0">
              <a:latin typeface="Barlow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A60838C1-A4C4-41C4-95FC-77E0D9CC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252" y="193766"/>
            <a:ext cx="1911171" cy="28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84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8FF2B0-4E62-B342-94C3-513AB0CE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7896"/>
            <a:ext cx="6096000" cy="992188"/>
          </a:xfrm>
        </p:spPr>
        <p:txBody>
          <a:bodyPr/>
          <a:lstStyle/>
          <a:p>
            <a:pPr algn="ctr"/>
            <a:r>
              <a:rPr lang="en-US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712434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9A029FB2-469E-44CD-8695-7F3023CEC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57" y="1726355"/>
            <a:ext cx="5316956" cy="4581167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9542AB12-409A-4813-8652-6A98BB12E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391" y="1663137"/>
            <a:ext cx="5425328" cy="464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97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254A5D-8479-4902-8B53-369870233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71" y="1863421"/>
            <a:ext cx="5640803" cy="4467385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961F581-1E88-49F9-B57B-A25AD57D7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699" y="1863422"/>
            <a:ext cx="5923052" cy="470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2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944E3952-2FEB-4B85-9BF0-E056B7FC1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51" y="1806129"/>
            <a:ext cx="5542816" cy="4653484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598B270-7F6E-48FF-B3E7-DD1037AEA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1825467"/>
            <a:ext cx="5630012" cy="466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63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2DA9BE29-0303-4C88-8857-E10F481F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97" y="1904786"/>
            <a:ext cx="5554943" cy="3468725"/>
          </a:xfrm>
          <a:prstGeom prst="rect">
            <a:avLst/>
          </a:prstGeom>
        </p:spPr>
      </p:pic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6D63B062-0FAB-436C-8FD6-C441DE9BB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165" y="1904785"/>
            <a:ext cx="5816336" cy="33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1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8FF2B0-4E62-B342-94C3-513AB0CE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79" y="375759"/>
            <a:ext cx="5174277" cy="99218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FB3D15-82D2-544D-BE7A-AC6D2C26B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79" y="1596546"/>
            <a:ext cx="5525042" cy="459105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dirty="0"/>
              <a:t>Machine Learning Life Cycle</a:t>
            </a:r>
          </a:p>
          <a:p>
            <a:pPr>
              <a:lnSpc>
                <a:spcPct val="150000"/>
              </a:lnSpc>
            </a:pPr>
            <a:r>
              <a:rPr lang="en-US" dirty="0"/>
              <a:t>PyCaret </a:t>
            </a:r>
          </a:p>
          <a:p>
            <a:pPr>
              <a:lnSpc>
                <a:spcPct val="150000"/>
              </a:lnSpc>
            </a:pPr>
            <a:r>
              <a:rPr lang="en-US" dirty="0"/>
              <a:t>Demo</a:t>
            </a:r>
          </a:p>
          <a:p>
            <a:pPr>
              <a:lnSpc>
                <a:spcPct val="150000"/>
              </a:lnSpc>
            </a:pP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153463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C9EF2063-3F6F-4622-847F-CEEBE674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51" y="1753431"/>
            <a:ext cx="5423224" cy="3775661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77A3A1F9-8EDC-4036-80B6-A693F9A60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652" y="1714524"/>
            <a:ext cx="5802729" cy="3814569"/>
          </a:xfrm>
          <a:prstGeom prst="rect">
            <a:avLst/>
          </a:prstGeom>
        </p:spPr>
      </p:pic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659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426F997D-4E72-463C-9248-C2ED40A5D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1" y="1535676"/>
            <a:ext cx="5566200" cy="3929841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E2F0416F-F388-45EB-A269-A72F8BE8D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652" y="1535675"/>
            <a:ext cx="5680401" cy="3978900"/>
          </a:xfrm>
          <a:prstGeom prst="rect">
            <a:avLst/>
          </a:prstGeom>
        </p:spPr>
      </p:pic>
      <p:pic>
        <p:nvPicPr>
          <p:cNvPr id="11" name="Google Shape;150;p23">
            <a:extLst>
              <a:ext uri="{FF2B5EF4-FFF2-40B4-BE49-F238E27FC236}">
                <a16:creationId xmlns:a16="http://schemas.microsoft.com/office/drawing/2014/main" id="{537360FB-C459-4D85-9120-104CA9E3C3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7154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97" y="394577"/>
            <a:ext cx="11947852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D172A2A1-C9FC-4A10-8B50-0FD02DCC6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7" y="1662111"/>
            <a:ext cx="5642804" cy="3978900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2C26BB95-953F-4DE5-B601-D1D112F73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974" y="1646477"/>
            <a:ext cx="6200775" cy="4010167"/>
          </a:xfrm>
          <a:prstGeom prst="rect">
            <a:avLst/>
          </a:prstGeom>
        </p:spPr>
      </p:pic>
      <p:pic>
        <p:nvPicPr>
          <p:cNvPr id="11" name="Google Shape;150;p23">
            <a:extLst>
              <a:ext uri="{FF2B5EF4-FFF2-40B4-BE49-F238E27FC236}">
                <a16:creationId xmlns:a16="http://schemas.microsoft.com/office/drawing/2014/main" id="{75779399-2B4B-48C5-9108-77203F1FEEA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672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970" y="583351"/>
            <a:ext cx="3450005" cy="837424"/>
          </a:xfrm>
        </p:spPr>
        <p:txBody>
          <a:bodyPr/>
          <a:lstStyle/>
          <a:p>
            <a:pPr algn="l"/>
            <a:r>
              <a:rPr lang="en-CA" sz="4000" dirty="0"/>
              <a:t>About 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4A56F-0271-41A9-9063-C674F371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6692" y="420656"/>
            <a:ext cx="1004107" cy="10041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3ED692-BFED-43BE-8C81-1974DF099332}"/>
              </a:ext>
            </a:extLst>
          </p:cNvPr>
          <p:cNvSpPr/>
          <p:nvPr/>
        </p:nvSpPr>
        <p:spPr>
          <a:xfrm>
            <a:off x="1180798" y="5420336"/>
            <a:ext cx="451277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3"/>
              </a:rPr>
              <a:t>https://www.linkedin.com/in/profile-moez/</a:t>
            </a:r>
            <a:endParaRPr lang="en-CA" sz="1867" dirty="0">
              <a:latin typeface="Barlow"/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6475EB-F33B-4A3F-B8D3-A8FD75127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24" y="5409346"/>
            <a:ext cx="781656" cy="410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636C95-F555-466D-9ECF-054D162971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62080" y="5959157"/>
            <a:ext cx="479145" cy="4781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AD6D18-6B39-4821-969E-CBD54FF2EE22}"/>
              </a:ext>
            </a:extLst>
          </p:cNvPr>
          <p:cNvSpPr/>
          <p:nvPr/>
        </p:nvSpPr>
        <p:spPr>
          <a:xfrm>
            <a:off x="1180798" y="5993066"/>
            <a:ext cx="39693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6"/>
              </a:rPr>
              <a:t>https://twitter.com/moezpycaretorg1</a:t>
            </a:r>
            <a:endParaRPr lang="en-CA" sz="1867" dirty="0">
              <a:latin typeface="Barlow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7E2016-CDC3-427A-97F1-87FFA4616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168" y="5536274"/>
            <a:ext cx="781656" cy="2176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01313C-376C-44E9-8B0D-8E76E7E6E94F}"/>
              </a:ext>
            </a:extLst>
          </p:cNvPr>
          <p:cNvSpPr/>
          <p:nvPr/>
        </p:nvSpPr>
        <p:spPr>
          <a:xfrm>
            <a:off x="7124399" y="5409345"/>
            <a:ext cx="40254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8"/>
              </a:rPr>
              <a:t>https://medium.com/@moez_62905/</a:t>
            </a:r>
            <a:endParaRPr lang="en-CA" sz="1867" dirty="0">
              <a:latin typeface="Barlow"/>
            </a:endParaRPr>
          </a:p>
        </p:txBody>
      </p:sp>
      <p:pic>
        <p:nvPicPr>
          <p:cNvPr id="20" name="Picture 19" descr="A picture containing clock&#10;&#10;Description automatically generated">
            <a:extLst>
              <a:ext uri="{FF2B5EF4-FFF2-40B4-BE49-F238E27FC236}">
                <a16:creationId xmlns:a16="http://schemas.microsoft.com/office/drawing/2014/main" id="{C8CD2394-B976-4F83-8B85-2FA9951C8B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6106" y="5911982"/>
            <a:ext cx="447675" cy="44767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DA01FB2-E014-42AE-AE53-DEE6022F4DFA}"/>
              </a:ext>
            </a:extLst>
          </p:cNvPr>
          <p:cNvSpPr/>
          <p:nvPr/>
        </p:nvSpPr>
        <p:spPr>
          <a:xfrm>
            <a:off x="7124398" y="5962116"/>
            <a:ext cx="204575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10"/>
              </a:rPr>
              <a:t>moez@pycaret.org</a:t>
            </a:r>
            <a:endParaRPr lang="en-CA" sz="1867" dirty="0">
              <a:latin typeface="Barlow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CBFAE-9ED5-4F4D-B0CB-921CC551EA3C}"/>
              </a:ext>
            </a:extLst>
          </p:cNvPr>
          <p:cNvSpPr txBox="1"/>
          <p:nvPr/>
        </p:nvSpPr>
        <p:spPr>
          <a:xfrm>
            <a:off x="310824" y="1899768"/>
            <a:ext cx="115952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Background:</a:t>
            </a:r>
            <a:r>
              <a:rPr lang="en-CA" sz="2400" dirty="0">
                <a:solidFill>
                  <a:schemeClr val="accent2"/>
                </a:solidFill>
                <a:latin typeface="Barlow"/>
              </a:rPr>
              <a:t> </a:t>
            </a:r>
            <a:r>
              <a:rPr lang="en-CA" sz="2400" dirty="0">
                <a:latin typeface="Barlow"/>
              </a:rPr>
              <a:t>Finance + Economics + Computer Science + Data Science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Barlo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Industry: </a:t>
            </a:r>
            <a:r>
              <a:rPr lang="en-CA" sz="2400" dirty="0">
                <a:latin typeface="Barlow"/>
              </a:rPr>
              <a:t>Healthcare + Education + Consulting + Fintech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Barlo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Work:</a:t>
            </a:r>
            <a:r>
              <a:rPr lang="en-CA" sz="2400" dirty="0">
                <a:solidFill>
                  <a:schemeClr val="accent2"/>
                </a:solidFill>
                <a:latin typeface="Barlow"/>
              </a:rPr>
              <a:t> </a:t>
            </a:r>
            <a:r>
              <a:rPr lang="en-CA" sz="2400" dirty="0">
                <a:latin typeface="Barlow"/>
              </a:rPr>
              <a:t>Asia + Middle East + East Africa + North America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Barlo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Open-Source:</a:t>
            </a:r>
            <a:r>
              <a:rPr lang="en-CA" sz="2400" dirty="0">
                <a:solidFill>
                  <a:schemeClr val="accent2"/>
                </a:solidFill>
                <a:latin typeface="Barlow"/>
              </a:rPr>
              <a:t> </a:t>
            </a:r>
            <a:r>
              <a:rPr lang="en-CA" sz="2400" dirty="0">
                <a:latin typeface="Barlow"/>
              </a:rPr>
              <a:t>PyCaret</a:t>
            </a:r>
          </a:p>
        </p:txBody>
      </p:sp>
    </p:spTree>
    <p:extLst>
      <p:ext uri="{BB962C8B-B14F-4D97-AF65-F5344CB8AC3E}">
        <p14:creationId xmlns:p14="http://schemas.microsoft.com/office/powerpoint/2010/main" val="393616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2" y="285300"/>
            <a:ext cx="11360800" cy="837424"/>
          </a:xfrm>
        </p:spPr>
        <p:txBody>
          <a:bodyPr/>
          <a:lstStyle/>
          <a:p>
            <a:pPr algn="l"/>
            <a:r>
              <a:rPr lang="en-CA" dirty="0"/>
              <a:t>Important Links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C2AC5B-CD16-4FBB-8763-2EB9B4D781FE}"/>
              </a:ext>
            </a:extLst>
          </p:cNvPr>
          <p:cNvSpPr txBox="1"/>
          <p:nvPr/>
        </p:nvSpPr>
        <p:spPr>
          <a:xfrm>
            <a:off x="361953" y="1411626"/>
            <a:ext cx="1163954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Official: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2"/>
              </a:rPr>
              <a:t>https://www.pycaret.org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GitHub: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3"/>
              </a:rPr>
              <a:t>https://www.github.com/pycaret/pycaret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LinkedIn: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4"/>
              </a:rPr>
              <a:t>https://www.linkedin.com/company/pycaret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YouTube: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5"/>
              </a:rPr>
              <a:t>https://www.youtube.com/channel/UCxA1YTYJ9BEeo50lxyI_B3g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Medium: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6"/>
              </a:rPr>
              <a:t>https://medium.com/@moez_62905/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Slack: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000" dirty="0">
                <a:latin typeface="Barlow"/>
                <a:cs typeface="Arial" panose="020B0604020202020204" pitchFamily="34" charset="0"/>
                <a:hlinkClick r:id="rId7"/>
              </a:rPr>
              <a:t>https://join.slack.com/t/pycaret/shared_invite/zt-nm02k73a-PSDo5lwmQ6evlFCPRxsKKA</a:t>
            </a:r>
            <a:endParaRPr lang="en-CA" sz="20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0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Demo:</a:t>
            </a:r>
            <a:r>
              <a:rPr lang="en-CA" sz="28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8"/>
              </a:rPr>
              <a:t>https://www.github.com/pycaret/pycaret-demo-mlopsworld2021</a:t>
            </a:r>
            <a:endParaRPr lang="en-CA" sz="28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82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55" y="266446"/>
            <a:ext cx="11360800" cy="837424"/>
          </a:xfrm>
        </p:spPr>
        <p:txBody>
          <a:bodyPr/>
          <a:lstStyle/>
          <a:p>
            <a:pPr algn="l"/>
            <a:r>
              <a:rPr lang="en-CA" dirty="0"/>
              <a:t>Machine Learning Life Cycle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293DEB57-DCBB-4F95-A4FA-1AA9BBC9E3D7}"/>
              </a:ext>
            </a:extLst>
          </p:cNvPr>
          <p:cNvSpPr/>
          <p:nvPr/>
        </p:nvSpPr>
        <p:spPr>
          <a:xfrm>
            <a:off x="40850" y="2692333"/>
            <a:ext cx="1853938" cy="94268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Barlow"/>
              </a:rPr>
              <a:t>Business Problem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7D826EF-8259-44CF-8968-424041888AA8}"/>
              </a:ext>
            </a:extLst>
          </p:cNvPr>
          <p:cNvSpPr/>
          <p:nvPr/>
        </p:nvSpPr>
        <p:spPr>
          <a:xfrm>
            <a:off x="1522532" y="2692329"/>
            <a:ext cx="2185344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Data Sourcing &amp; ETL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5B7882AC-DE5F-413D-8815-647AE7C2F77E}"/>
              </a:ext>
            </a:extLst>
          </p:cNvPr>
          <p:cNvSpPr/>
          <p:nvPr/>
        </p:nvSpPr>
        <p:spPr>
          <a:xfrm>
            <a:off x="3347110" y="2692325"/>
            <a:ext cx="2536683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Exploratory Data Analysis (EDA)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E59418F0-41CF-4044-B994-6BE353138473}"/>
              </a:ext>
            </a:extLst>
          </p:cNvPr>
          <p:cNvSpPr/>
          <p:nvPr/>
        </p:nvSpPr>
        <p:spPr>
          <a:xfrm>
            <a:off x="5532455" y="2692325"/>
            <a:ext cx="2185344" cy="942681"/>
          </a:xfrm>
          <a:prstGeom prst="chevron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Data Prep.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694C33A-1B04-4D88-B47F-9D85168E0601}"/>
              </a:ext>
            </a:extLst>
          </p:cNvPr>
          <p:cNvSpPr/>
          <p:nvPr/>
        </p:nvSpPr>
        <p:spPr>
          <a:xfrm>
            <a:off x="7381676" y="2688192"/>
            <a:ext cx="2456866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Model Training &amp; Selection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2FFB71E-B47E-4130-9318-8D5065AD00E8}"/>
              </a:ext>
            </a:extLst>
          </p:cNvPr>
          <p:cNvSpPr/>
          <p:nvPr/>
        </p:nvSpPr>
        <p:spPr>
          <a:xfrm>
            <a:off x="9538742" y="2673275"/>
            <a:ext cx="2612408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Deployment &amp;  Monitoring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56769E-D839-41D6-A31D-30E83D80CA50}"/>
              </a:ext>
            </a:extLst>
          </p:cNvPr>
          <p:cNvGrpSpPr/>
          <p:nvPr/>
        </p:nvGrpSpPr>
        <p:grpSpPr>
          <a:xfrm>
            <a:off x="2309567" y="2081163"/>
            <a:ext cx="8465270" cy="2128887"/>
            <a:chOff x="2309567" y="1528713"/>
            <a:chExt cx="8465270" cy="212888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D00E3A-B583-4E40-BBAF-3F0FD8D08622}"/>
                </a:ext>
              </a:extLst>
            </p:cNvPr>
            <p:cNvCxnSpPr/>
            <p:nvPr/>
          </p:nvCxnSpPr>
          <p:spPr>
            <a:xfrm>
              <a:off x="10774837" y="3167406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10F4A9B-821B-445A-9759-277635CDD736}"/>
                </a:ext>
              </a:extLst>
            </p:cNvPr>
            <p:cNvCxnSpPr/>
            <p:nvPr/>
          </p:nvCxnSpPr>
          <p:spPr>
            <a:xfrm flipH="1">
              <a:off x="2309567" y="3657600"/>
              <a:ext cx="84652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63B098-A919-4322-A90B-4264E19A8F7D}"/>
                </a:ext>
              </a:extLst>
            </p:cNvPr>
            <p:cNvCxnSpPr/>
            <p:nvPr/>
          </p:nvCxnSpPr>
          <p:spPr>
            <a:xfrm>
              <a:off x="2309567" y="3167406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B15095-3BC4-4765-83CC-238505B16951}"/>
                </a:ext>
              </a:extLst>
            </p:cNvPr>
            <p:cNvCxnSpPr/>
            <p:nvPr/>
          </p:nvCxnSpPr>
          <p:spPr>
            <a:xfrm>
              <a:off x="2309567" y="1528713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AB69C36-C506-43DF-8392-49FFF7E72F56}"/>
                </a:ext>
              </a:extLst>
            </p:cNvPr>
            <p:cNvCxnSpPr/>
            <p:nvPr/>
          </p:nvCxnSpPr>
          <p:spPr>
            <a:xfrm flipH="1">
              <a:off x="2309567" y="1528713"/>
              <a:ext cx="84652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8EA3BE-DA3A-44C9-8C36-FB72A80DFBE0}"/>
                </a:ext>
              </a:extLst>
            </p:cNvPr>
            <p:cNvCxnSpPr/>
            <p:nvPr/>
          </p:nvCxnSpPr>
          <p:spPr>
            <a:xfrm>
              <a:off x="10774837" y="1528713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66C51AF-3E9C-4181-B508-B0782128AE2A}"/>
                </a:ext>
              </a:extLst>
            </p:cNvPr>
            <p:cNvCxnSpPr/>
            <p:nvPr/>
          </p:nvCxnSpPr>
          <p:spPr>
            <a:xfrm flipH="1">
              <a:off x="10042688" y="3525625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C351369-B175-474A-9FEC-BE52CA178F6E}"/>
                </a:ext>
              </a:extLst>
            </p:cNvPr>
            <p:cNvCxnSpPr/>
            <p:nvPr/>
          </p:nvCxnSpPr>
          <p:spPr>
            <a:xfrm flipH="1">
              <a:off x="8675205" y="3546050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00C07F5-D3B5-4105-A17C-7858B2F66DE7}"/>
                </a:ext>
              </a:extLst>
            </p:cNvPr>
            <p:cNvCxnSpPr/>
            <p:nvPr/>
          </p:nvCxnSpPr>
          <p:spPr>
            <a:xfrm flipH="1">
              <a:off x="6555745" y="3546050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D42973-408D-4662-A20C-50F55702D905}"/>
                </a:ext>
              </a:extLst>
            </p:cNvPr>
            <p:cNvCxnSpPr/>
            <p:nvPr/>
          </p:nvCxnSpPr>
          <p:spPr>
            <a:xfrm flipH="1">
              <a:off x="4762107" y="3557048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510BA56-9195-4C20-9A15-7CFEA01C583E}"/>
                </a:ext>
              </a:extLst>
            </p:cNvPr>
            <p:cNvCxnSpPr/>
            <p:nvPr/>
          </p:nvCxnSpPr>
          <p:spPr>
            <a:xfrm flipH="1">
              <a:off x="3139721" y="3546050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FD84156-4541-4859-81F8-2FCC2C46D4D3}"/>
                </a:ext>
              </a:extLst>
            </p:cNvPr>
            <p:cNvCxnSpPr>
              <a:cxnSpLocks/>
            </p:cNvCxnSpPr>
            <p:nvPr/>
          </p:nvCxnSpPr>
          <p:spPr>
            <a:xfrm>
              <a:off x="3139721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6A36E92-0037-4564-8C28-D6FF987EAD9B}"/>
                </a:ext>
              </a:extLst>
            </p:cNvPr>
            <p:cNvCxnSpPr>
              <a:cxnSpLocks/>
            </p:cNvCxnSpPr>
            <p:nvPr/>
          </p:nvCxnSpPr>
          <p:spPr>
            <a:xfrm>
              <a:off x="4648795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F5222A5-2B9A-4285-A21A-06310EB3F968}"/>
                </a:ext>
              </a:extLst>
            </p:cNvPr>
            <p:cNvCxnSpPr>
              <a:cxnSpLocks/>
            </p:cNvCxnSpPr>
            <p:nvPr/>
          </p:nvCxnSpPr>
          <p:spPr>
            <a:xfrm>
              <a:off x="6461098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50D5A54-D5E5-4DCA-B85F-C740F526E6CF}"/>
                </a:ext>
              </a:extLst>
            </p:cNvPr>
            <p:cNvCxnSpPr>
              <a:cxnSpLocks/>
            </p:cNvCxnSpPr>
            <p:nvPr/>
          </p:nvCxnSpPr>
          <p:spPr>
            <a:xfrm>
              <a:off x="8580558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8605C41-37EA-47A8-BED9-F34209DBEC2B}"/>
                </a:ext>
              </a:extLst>
            </p:cNvPr>
            <p:cNvCxnSpPr>
              <a:cxnSpLocks/>
            </p:cNvCxnSpPr>
            <p:nvPr/>
          </p:nvCxnSpPr>
          <p:spPr>
            <a:xfrm>
              <a:off x="9919164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rrow: Chevron 41">
            <a:extLst>
              <a:ext uri="{FF2B5EF4-FFF2-40B4-BE49-F238E27FC236}">
                <a16:creationId xmlns:a16="http://schemas.microsoft.com/office/drawing/2014/main" id="{3AA03171-EF83-438D-873F-961030E283D6}"/>
              </a:ext>
            </a:extLst>
          </p:cNvPr>
          <p:cNvSpPr/>
          <p:nvPr/>
        </p:nvSpPr>
        <p:spPr>
          <a:xfrm>
            <a:off x="5528816" y="2693728"/>
            <a:ext cx="2185344" cy="942681"/>
          </a:xfrm>
          <a:prstGeom prst="chevro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Data Prep.</a:t>
            </a: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7C980BF5-B05E-4567-8038-2CD42901931C}"/>
              </a:ext>
            </a:extLst>
          </p:cNvPr>
          <p:cNvSpPr/>
          <p:nvPr/>
        </p:nvSpPr>
        <p:spPr>
          <a:xfrm>
            <a:off x="7382251" y="2689941"/>
            <a:ext cx="2456866" cy="942681"/>
          </a:xfrm>
          <a:prstGeom prst="chevro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Model Training &amp; Selection</a:t>
            </a:r>
          </a:p>
        </p:txBody>
      </p:sp>
    </p:spTree>
    <p:extLst>
      <p:ext uri="{BB962C8B-B14F-4D97-AF65-F5344CB8AC3E}">
        <p14:creationId xmlns:p14="http://schemas.microsoft.com/office/powerpoint/2010/main" val="342883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83" y="121547"/>
            <a:ext cx="11360800" cy="837424"/>
          </a:xfrm>
        </p:spPr>
        <p:txBody>
          <a:bodyPr/>
          <a:lstStyle/>
          <a:p>
            <a:pPr algn="l"/>
            <a:r>
              <a:rPr lang="en-CA" dirty="0"/>
              <a:t>Data Prep, Model Training and Selection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37DD852B-676A-45C4-A8D0-8F15EB9C95C8}"/>
              </a:ext>
            </a:extLst>
          </p:cNvPr>
          <p:cNvSpPr/>
          <p:nvPr/>
        </p:nvSpPr>
        <p:spPr>
          <a:xfrm>
            <a:off x="358220" y="1932511"/>
            <a:ext cx="612742" cy="617443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70B176-4385-424F-8559-1135CA4A1E39}"/>
              </a:ext>
            </a:extLst>
          </p:cNvPr>
          <p:cNvCxnSpPr>
            <a:cxnSpLocks/>
          </p:cNvCxnSpPr>
          <p:nvPr/>
        </p:nvCxnSpPr>
        <p:spPr>
          <a:xfrm>
            <a:off x="1018096" y="2304857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8560B-AED3-47DE-A7AE-BB1F90A496D1}"/>
              </a:ext>
            </a:extLst>
          </p:cNvPr>
          <p:cNvSpPr/>
          <p:nvPr/>
        </p:nvSpPr>
        <p:spPr>
          <a:xfrm>
            <a:off x="1376312" y="1857088"/>
            <a:ext cx="1036948" cy="74942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Train Test Split</a:t>
            </a:r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FCE63D6-BBB3-4F6A-8024-8F34B54BC321}"/>
              </a:ext>
            </a:extLst>
          </p:cNvPr>
          <p:cNvSpPr/>
          <p:nvPr/>
        </p:nvSpPr>
        <p:spPr>
          <a:xfrm>
            <a:off x="1559352" y="3519990"/>
            <a:ext cx="633158" cy="666939"/>
          </a:xfrm>
          <a:prstGeom prst="flowChartMagneticDisk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Test</a:t>
            </a:r>
          </a:p>
        </p:txBody>
      </p:sp>
      <p:sp>
        <p:nvSpPr>
          <p:cNvPr id="43" name="Flowchart: Magnetic Disk 42">
            <a:extLst>
              <a:ext uri="{FF2B5EF4-FFF2-40B4-BE49-F238E27FC236}">
                <a16:creationId xmlns:a16="http://schemas.microsoft.com/office/drawing/2014/main" id="{25C679A5-361A-46B6-9520-8BEB43763964}"/>
              </a:ext>
            </a:extLst>
          </p:cNvPr>
          <p:cNvSpPr/>
          <p:nvPr/>
        </p:nvSpPr>
        <p:spPr>
          <a:xfrm>
            <a:off x="2818615" y="1932511"/>
            <a:ext cx="612742" cy="608016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Train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BBF078-B76F-4121-8B34-665A792C6214}"/>
              </a:ext>
            </a:extLst>
          </p:cNvPr>
          <p:cNvCxnSpPr>
            <a:cxnSpLocks/>
          </p:cNvCxnSpPr>
          <p:nvPr/>
        </p:nvCxnSpPr>
        <p:spPr>
          <a:xfrm flipV="1">
            <a:off x="2488675" y="2314280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4DFD6A-7FD8-4F55-A5F5-AF1C2328B83A}"/>
              </a:ext>
            </a:extLst>
          </p:cNvPr>
          <p:cNvCxnSpPr>
            <a:cxnSpLocks/>
          </p:cNvCxnSpPr>
          <p:nvPr/>
        </p:nvCxnSpPr>
        <p:spPr>
          <a:xfrm flipV="1">
            <a:off x="3478492" y="2314280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CF21619D-5434-4149-A642-6F45C23500C1}"/>
              </a:ext>
            </a:extLst>
          </p:cNvPr>
          <p:cNvSpPr/>
          <p:nvPr/>
        </p:nvSpPr>
        <p:spPr>
          <a:xfrm>
            <a:off x="3836707" y="1857090"/>
            <a:ext cx="1432861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Missing Values Imputation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229984C-F663-4D07-8A9D-8CD823BC6861}"/>
              </a:ext>
            </a:extLst>
          </p:cNvPr>
          <p:cNvCxnSpPr>
            <a:cxnSpLocks/>
          </p:cNvCxnSpPr>
          <p:nvPr/>
        </p:nvCxnSpPr>
        <p:spPr>
          <a:xfrm flipV="1">
            <a:off x="5326138" y="2288365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9BA88DA-FFD0-4892-8ADC-865851EECC50}"/>
              </a:ext>
            </a:extLst>
          </p:cNvPr>
          <p:cNvSpPr/>
          <p:nvPr/>
        </p:nvSpPr>
        <p:spPr>
          <a:xfrm>
            <a:off x="5687518" y="1857089"/>
            <a:ext cx="1282040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Feature Scaling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B0403E-7F31-4A84-870E-0334C01D0DE2}"/>
              </a:ext>
            </a:extLst>
          </p:cNvPr>
          <p:cNvSpPr/>
          <p:nvPr/>
        </p:nvSpPr>
        <p:spPr>
          <a:xfrm>
            <a:off x="7393733" y="1857088"/>
            <a:ext cx="1552295" cy="742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Encodings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911B3E5-81D3-4941-B626-A2D1BB20D9B3}"/>
              </a:ext>
            </a:extLst>
          </p:cNvPr>
          <p:cNvCxnSpPr>
            <a:cxnSpLocks/>
          </p:cNvCxnSpPr>
          <p:nvPr/>
        </p:nvCxnSpPr>
        <p:spPr>
          <a:xfrm flipV="1">
            <a:off x="7030817" y="2295441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BD09A1A-05F1-45A0-AEC1-A99CB151F3C2}"/>
              </a:ext>
            </a:extLst>
          </p:cNvPr>
          <p:cNvSpPr/>
          <p:nvPr/>
        </p:nvSpPr>
        <p:spPr>
          <a:xfrm>
            <a:off x="9418925" y="1864156"/>
            <a:ext cx="1552295" cy="742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Feature Engineering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1E974DF-80D4-415A-8111-14CCB639A86F}"/>
              </a:ext>
            </a:extLst>
          </p:cNvPr>
          <p:cNvCxnSpPr>
            <a:cxnSpLocks/>
          </p:cNvCxnSpPr>
          <p:nvPr/>
        </p:nvCxnSpPr>
        <p:spPr>
          <a:xfrm flipV="1">
            <a:off x="9038474" y="2288364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D1A427-69D5-49E9-B25F-856F89AFC7A1}"/>
              </a:ext>
            </a:extLst>
          </p:cNvPr>
          <p:cNvCxnSpPr>
            <a:cxnSpLocks/>
          </p:cNvCxnSpPr>
          <p:nvPr/>
        </p:nvCxnSpPr>
        <p:spPr>
          <a:xfrm>
            <a:off x="10230388" y="2898750"/>
            <a:ext cx="0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8DF1A6C-B239-4E1C-A636-7CB6E7CEA740}"/>
              </a:ext>
            </a:extLst>
          </p:cNvPr>
          <p:cNvSpPr/>
          <p:nvPr/>
        </p:nvSpPr>
        <p:spPr>
          <a:xfrm>
            <a:off x="8731533" y="3576552"/>
            <a:ext cx="2960000" cy="23615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solidFill>
                  <a:schemeClr val="accent1"/>
                </a:solidFill>
                <a:latin typeface="Barlow"/>
              </a:rPr>
              <a:t>Cross Validation Environment</a:t>
            </a: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600" dirty="0">
              <a:solidFill>
                <a:schemeClr val="accent1"/>
              </a:solidFill>
              <a:latin typeface="Barlow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2DD5B45-6350-4D90-9571-578AD95F9C61}"/>
              </a:ext>
            </a:extLst>
          </p:cNvPr>
          <p:cNvSpPr/>
          <p:nvPr/>
        </p:nvSpPr>
        <p:spPr>
          <a:xfrm>
            <a:off x="8878652" y="4108379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Training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60E4D8D-C65F-40C3-B572-9F872ECBE6C5}"/>
              </a:ext>
            </a:extLst>
          </p:cNvPr>
          <p:cNvSpPr/>
          <p:nvPr/>
        </p:nvSpPr>
        <p:spPr>
          <a:xfrm>
            <a:off x="10391640" y="4116761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Tuning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36F0FA3-9E57-4F4B-9B3E-59D35C0D0F53}"/>
              </a:ext>
            </a:extLst>
          </p:cNvPr>
          <p:cNvSpPr/>
          <p:nvPr/>
        </p:nvSpPr>
        <p:spPr>
          <a:xfrm>
            <a:off x="10391639" y="5096688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Ensemble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D908D94-177E-4205-8015-3928D8A97F54}"/>
              </a:ext>
            </a:extLst>
          </p:cNvPr>
          <p:cNvSpPr/>
          <p:nvPr/>
        </p:nvSpPr>
        <p:spPr>
          <a:xfrm>
            <a:off x="8878652" y="5096688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Selection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8E527D3-A403-46DA-8261-57EC3DE2BFB5}"/>
              </a:ext>
            </a:extLst>
          </p:cNvPr>
          <p:cNvCxnSpPr>
            <a:cxnSpLocks/>
          </p:cNvCxnSpPr>
          <p:nvPr/>
        </p:nvCxnSpPr>
        <p:spPr>
          <a:xfrm flipV="1">
            <a:off x="10006692" y="4422908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3E40D0C-022D-48F1-A839-B4EA5736A8E4}"/>
              </a:ext>
            </a:extLst>
          </p:cNvPr>
          <p:cNvCxnSpPr>
            <a:cxnSpLocks/>
          </p:cNvCxnSpPr>
          <p:nvPr/>
        </p:nvCxnSpPr>
        <p:spPr>
          <a:xfrm>
            <a:off x="10927555" y="4757316"/>
            <a:ext cx="0" cy="252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2E10406-6203-4048-AB56-ADFBA695BED1}"/>
              </a:ext>
            </a:extLst>
          </p:cNvPr>
          <p:cNvCxnSpPr>
            <a:cxnSpLocks/>
          </p:cNvCxnSpPr>
          <p:nvPr/>
        </p:nvCxnSpPr>
        <p:spPr>
          <a:xfrm flipH="1">
            <a:off x="10006692" y="5348688"/>
            <a:ext cx="28800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45EE31-D889-4B6B-8CD2-DFE1407F6E43}"/>
              </a:ext>
            </a:extLst>
          </p:cNvPr>
          <p:cNvCxnSpPr>
            <a:cxnSpLocks/>
          </p:cNvCxnSpPr>
          <p:nvPr/>
        </p:nvCxnSpPr>
        <p:spPr>
          <a:xfrm flipV="1">
            <a:off x="9339264" y="4741911"/>
            <a:ext cx="0" cy="252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3186745-D39F-4713-A6FA-71C193DEF82A}"/>
              </a:ext>
            </a:extLst>
          </p:cNvPr>
          <p:cNvCxnSpPr>
            <a:cxnSpLocks/>
          </p:cNvCxnSpPr>
          <p:nvPr/>
        </p:nvCxnSpPr>
        <p:spPr>
          <a:xfrm flipH="1">
            <a:off x="1894786" y="5379492"/>
            <a:ext cx="683674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ADAF83C-370F-4922-A750-EAB9B928886A}"/>
              </a:ext>
            </a:extLst>
          </p:cNvPr>
          <p:cNvCxnSpPr>
            <a:cxnSpLocks/>
          </p:cNvCxnSpPr>
          <p:nvPr/>
        </p:nvCxnSpPr>
        <p:spPr>
          <a:xfrm flipV="1">
            <a:off x="1894787" y="4422908"/>
            <a:ext cx="0" cy="94776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D8C44BE-C423-4905-9CB5-B86CFED81C27}"/>
              </a:ext>
            </a:extLst>
          </p:cNvPr>
          <p:cNvCxnSpPr>
            <a:cxnSpLocks/>
          </p:cNvCxnSpPr>
          <p:nvPr/>
        </p:nvCxnSpPr>
        <p:spPr>
          <a:xfrm>
            <a:off x="1894786" y="2886187"/>
            <a:ext cx="0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63A95F7-1FA1-42E7-995E-E8959233FA83}"/>
              </a:ext>
            </a:extLst>
          </p:cNvPr>
          <p:cNvCxnSpPr>
            <a:cxnSpLocks/>
          </p:cNvCxnSpPr>
          <p:nvPr/>
        </p:nvCxnSpPr>
        <p:spPr>
          <a:xfrm flipV="1">
            <a:off x="2613820" y="394422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3A677EDC-ACCC-4821-966D-CB79C7F4EB0C}"/>
              </a:ext>
            </a:extLst>
          </p:cNvPr>
          <p:cNvSpPr/>
          <p:nvPr/>
        </p:nvSpPr>
        <p:spPr>
          <a:xfrm>
            <a:off x="3023889" y="3531468"/>
            <a:ext cx="1432861" cy="7423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Finalize Pipeline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D4EF123-1DC0-4D61-BD54-C9088DA09D39}"/>
              </a:ext>
            </a:extLst>
          </p:cNvPr>
          <p:cNvCxnSpPr>
            <a:cxnSpLocks/>
          </p:cNvCxnSpPr>
          <p:nvPr/>
        </p:nvCxnSpPr>
        <p:spPr>
          <a:xfrm flipV="1">
            <a:off x="4522499" y="394422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29214493-884F-437B-9CE2-2EBC1821C231}"/>
              </a:ext>
            </a:extLst>
          </p:cNvPr>
          <p:cNvSpPr/>
          <p:nvPr/>
        </p:nvSpPr>
        <p:spPr>
          <a:xfrm>
            <a:off x="4879064" y="3547137"/>
            <a:ext cx="1432861" cy="7423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Deploy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A40E6EA-A276-4DB2-B9BB-F3EC85383816}"/>
              </a:ext>
            </a:extLst>
          </p:cNvPr>
          <p:cNvCxnSpPr>
            <a:cxnSpLocks/>
          </p:cNvCxnSpPr>
          <p:nvPr/>
        </p:nvCxnSpPr>
        <p:spPr>
          <a:xfrm flipV="1">
            <a:off x="6401340" y="394422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A53FAB9-F55B-480F-A4A1-F473F5AF29A1}"/>
              </a:ext>
            </a:extLst>
          </p:cNvPr>
          <p:cNvSpPr/>
          <p:nvPr/>
        </p:nvSpPr>
        <p:spPr>
          <a:xfrm>
            <a:off x="6795716" y="3547137"/>
            <a:ext cx="1432861" cy="74235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Monitor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3C46C58-E5E7-4989-9BEF-AFE032E54CCF}"/>
              </a:ext>
            </a:extLst>
          </p:cNvPr>
          <p:cNvCxnSpPr>
            <a:cxnSpLocks/>
          </p:cNvCxnSpPr>
          <p:nvPr/>
        </p:nvCxnSpPr>
        <p:spPr>
          <a:xfrm flipV="1">
            <a:off x="8350117" y="390935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F8EFBD6-6B8E-40F8-AFF6-180B9DB4796E}"/>
              </a:ext>
            </a:extLst>
          </p:cNvPr>
          <p:cNvCxnSpPr>
            <a:cxnSpLocks/>
          </p:cNvCxnSpPr>
          <p:nvPr/>
        </p:nvCxnSpPr>
        <p:spPr>
          <a:xfrm flipH="1">
            <a:off x="8191441" y="4729713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EC199EC-7571-4BBD-B865-D7CEF4ED287F}"/>
              </a:ext>
            </a:extLst>
          </p:cNvPr>
          <p:cNvCxnSpPr>
            <a:cxnSpLocks/>
          </p:cNvCxnSpPr>
          <p:nvPr/>
        </p:nvCxnSpPr>
        <p:spPr>
          <a:xfrm flipH="1">
            <a:off x="7057526" y="4738519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732E0CE-2C5B-425B-B2F0-F12EAF381EFF}"/>
              </a:ext>
            </a:extLst>
          </p:cNvPr>
          <p:cNvCxnSpPr>
            <a:cxnSpLocks/>
          </p:cNvCxnSpPr>
          <p:nvPr/>
        </p:nvCxnSpPr>
        <p:spPr>
          <a:xfrm flipH="1">
            <a:off x="5882883" y="4757316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84500A7-ADC9-49B5-83E6-B23A2C41ED15}"/>
              </a:ext>
            </a:extLst>
          </p:cNvPr>
          <p:cNvCxnSpPr>
            <a:cxnSpLocks/>
          </p:cNvCxnSpPr>
          <p:nvPr/>
        </p:nvCxnSpPr>
        <p:spPr>
          <a:xfrm flipH="1">
            <a:off x="4720388" y="4757316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103FC59-D9D0-4956-8E23-B0D804FCB331}"/>
              </a:ext>
            </a:extLst>
          </p:cNvPr>
          <p:cNvCxnSpPr>
            <a:cxnSpLocks/>
          </p:cNvCxnSpPr>
          <p:nvPr/>
        </p:nvCxnSpPr>
        <p:spPr>
          <a:xfrm flipH="1">
            <a:off x="3603637" y="4757316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E098B05-A88C-4FB9-8A25-06420EEB94C4}"/>
              </a:ext>
            </a:extLst>
          </p:cNvPr>
          <p:cNvCxnSpPr>
            <a:cxnSpLocks/>
          </p:cNvCxnSpPr>
          <p:nvPr/>
        </p:nvCxnSpPr>
        <p:spPr>
          <a:xfrm flipV="1">
            <a:off x="2749918" y="4581360"/>
            <a:ext cx="0" cy="24015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BDAC2EB-F5D4-475E-84B4-427A47510672}"/>
              </a:ext>
            </a:extLst>
          </p:cNvPr>
          <p:cNvSpPr txBox="1"/>
          <p:nvPr/>
        </p:nvSpPr>
        <p:spPr>
          <a:xfrm>
            <a:off x="10632826" y="5671264"/>
            <a:ext cx="676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Barlow"/>
              </a:rPr>
              <a:t>Optional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885A33E-5D6B-4F95-908C-B5EEA8F9EB5C}"/>
              </a:ext>
            </a:extLst>
          </p:cNvPr>
          <p:cNvCxnSpPr>
            <a:cxnSpLocks/>
          </p:cNvCxnSpPr>
          <p:nvPr/>
        </p:nvCxnSpPr>
        <p:spPr>
          <a:xfrm flipH="1">
            <a:off x="9384939" y="3182584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6CA68E9-E4A9-446C-8D94-89AE02355243}"/>
              </a:ext>
            </a:extLst>
          </p:cNvPr>
          <p:cNvCxnSpPr>
            <a:cxnSpLocks/>
          </p:cNvCxnSpPr>
          <p:nvPr/>
        </p:nvCxnSpPr>
        <p:spPr>
          <a:xfrm flipH="1">
            <a:off x="8251024" y="3191390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D12B288-6EE5-4B76-9D3D-A26485BFE2CF}"/>
              </a:ext>
            </a:extLst>
          </p:cNvPr>
          <p:cNvCxnSpPr>
            <a:cxnSpLocks/>
          </p:cNvCxnSpPr>
          <p:nvPr/>
        </p:nvCxnSpPr>
        <p:spPr>
          <a:xfrm flipH="1">
            <a:off x="7076381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7982EF1-A310-471C-9AE3-4254491C8D64}"/>
              </a:ext>
            </a:extLst>
          </p:cNvPr>
          <p:cNvCxnSpPr>
            <a:cxnSpLocks/>
          </p:cNvCxnSpPr>
          <p:nvPr/>
        </p:nvCxnSpPr>
        <p:spPr>
          <a:xfrm flipH="1">
            <a:off x="5913886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73D8CDD-96E4-4F4F-87D8-DED3C100DD77}"/>
              </a:ext>
            </a:extLst>
          </p:cNvPr>
          <p:cNvCxnSpPr>
            <a:cxnSpLocks/>
          </p:cNvCxnSpPr>
          <p:nvPr/>
        </p:nvCxnSpPr>
        <p:spPr>
          <a:xfrm flipH="1">
            <a:off x="4797135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7B9B38A-E2FA-47CA-AAA4-54CA5F2F0E91}"/>
              </a:ext>
            </a:extLst>
          </p:cNvPr>
          <p:cNvCxnSpPr>
            <a:cxnSpLocks/>
          </p:cNvCxnSpPr>
          <p:nvPr/>
        </p:nvCxnSpPr>
        <p:spPr>
          <a:xfrm flipH="1">
            <a:off x="3762313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619ABFC-1FBC-4F27-8161-509BC00EAB57}"/>
              </a:ext>
            </a:extLst>
          </p:cNvPr>
          <p:cNvCxnSpPr>
            <a:cxnSpLocks/>
          </p:cNvCxnSpPr>
          <p:nvPr/>
        </p:nvCxnSpPr>
        <p:spPr>
          <a:xfrm flipH="1">
            <a:off x="2591242" y="3235685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8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636280"/>
            <a:ext cx="11360800" cy="763600"/>
          </a:xfrm>
        </p:spPr>
        <p:txBody>
          <a:bodyPr/>
          <a:lstStyle/>
          <a:p>
            <a:r>
              <a:rPr lang="en-CA" sz="4800" dirty="0"/>
              <a:t>Challenges of Machine Learning Lifecycle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4DB4D-41FA-4CDE-9693-388074BF4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875" y="1869689"/>
            <a:ext cx="11360800" cy="4022064"/>
          </a:xfrm>
        </p:spPr>
        <p:txBody>
          <a:bodyPr/>
          <a:lstStyle/>
          <a:p>
            <a:r>
              <a:rPr lang="en-US" sz="2400" dirty="0"/>
              <a:t>Machine Learning is an iterative process. It is very time consuming.</a:t>
            </a:r>
          </a:p>
          <a:p>
            <a:endParaRPr lang="en-US" sz="2400" dirty="0"/>
          </a:p>
          <a:p>
            <a:r>
              <a:rPr lang="en-US" sz="2400" dirty="0"/>
              <a:t>Right tooling in the hands of right people is very important. </a:t>
            </a:r>
          </a:p>
          <a:p>
            <a:endParaRPr lang="en-US" sz="2400" dirty="0"/>
          </a:p>
          <a:p>
            <a:r>
              <a:rPr lang="en-US" sz="2400" dirty="0"/>
              <a:t>Creating a seamless pipeline is hard. Managing it in production is harder. </a:t>
            </a:r>
          </a:p>
          <a:p>
            <a:endParaRPr lang="en-US" sz="2400" dirty="0"/>
          </a:p>
          <a:p>
            <a:r>
              <a:rPr lang="en-US" sz="2400" dirty="0"/>
              <a:t>Focus on end-goal and solving business problems can take a backseat within small teams with increasing technical debt.</a:t>
            </a:r>
          </a:p>
          <a:p>
            <a:endParaRPr lang="en-US" sz="2400" dirty="0"/>
          </a:p>
          <a:p>
            <a:r>
              <a:rPr lang="en-US" sz="2400" dirty="0"/>
              <a:t>Scalability is not just desirable, but it is very much needed.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431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415600" y="364767"/>
            <a:ext cx="8860483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CA" sz="4800" dirty="0"/>
              <a:t>What is </a:t>
            </a:r>
            <a:r>
              <a:rPr lang="en" sz="4800" dirty="0"/>
              <a:t>PyCaret?</a:t>
            </a:r>
            <a:endParaRPr sz="4800" dirty="0"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415599" y="1407044"/>
            <a:ext cx="11433893" cy="18357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2133"/>
              </a:spcAft>
              <a:buNone/>
            </a:pPr>
            <a:r>
              <a:rPr lang="en" sz="2400" dirty="0"/>
              <a:t>PyCaret is an open source, low-code machine learning library and end-to-end model management used to automate machine learning workflows. It is commonly used for rapid prototyping and deployment of ML pipelines.</a:t>
            </a:r>
            <a:endParaRPr sz="2400" dirty="0"/>
          </a:p>
        </p:txBody>
      </p:sp>
      <p:grpSp>
        <p:nvGrpSpPr>
          <p:cNvPr id="151" name="Google Shape;151;p23"/>
          <p:cNvGrpSpPr/>
          <p:nvPr/>
        </p:nvGrpSpPr>
        <p:grpSpPr>
          <a:xfrm>
            <a:off x="930708" y="3766164"/>
            <a:ext cx="10330583" cy="1991333"/>
            <a:chOff x="1147838" y="3086875"/>
            <a:chExt cx="7747937" cy="1493500"/>
          </a:xfrm>
        </p:grpSpPr>
        <p:pic>
          <p:nvPicPr>
            <p:cNvPr id="152" name="Google Shape;15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27575" y="3229075"/>
              <a:ext cx="1026326" cy="890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3"/>
            <p:cNvSpPr txBox="1"/>
            <p:nvPr/>
          </p:nvSpPr>
          <p:spPr>
            <a:xfrm>
              <a:off x="1147838" y="4119700"/>
              <a:ext cx="15858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b="1" dirty="0"/>
                <a:t>EASY TO USE</a:t>
              </a:r>
              <a:endParaRPr sz="1867" b="1" dirty="0"/>
            </a:p>
          </p:txBody>
        </p:sp>
        <p:pic>
          <p:nvPicPr>
            <p:cNvPr id="154" name="Google Shape;15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27899" y="3086875"/>
              <a:ext cx="1175002" cy="1175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3"/>
            <p:cNvSpPr txBox="1"/>
            <p:nvPr/>
          </p:nvSpPr>
          <p:spPr>
            <a:xfrm>
              <a:off x="3855856" y="4173275"/>
              <a:ext cx="20709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b="1" dirty="0"/>
                <a:t>PRODUCTIVITY TOOL</a:t>
              </a:r>
              <a:endParaRPr sz="1867" b="1" dirty="0"/>
            </a:p>
          </p:txBody>
        </p:sp>
        <p:sp>
          <p:nvSpPr>
            <p:cNvPr id="156" name="Google Shape;156;p23"/>
            <p:cNvSpPr txBox="1"/>
            <p:nvPr/>
          </p:nvSpPr>
          <p:spPr>
            <a:xfrm>
              <a:off x="7048975" y="4173275"/>
              <a:ext cx="18468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b="1" dirty="0"/>
                <a:t>BUSINESS READY</a:t>
              </a:r>
              <a:endParaRPr sz="1867" b="1" dirty="0"/>
            </a:p>
          </p:txBody>
        </p:sp>
        <p:pic>
          <p:nvPicPr>
            <p:cNvPr id="157" name="Google Shape;15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06875" y="3229075"/>
              <a:ext cx="944227" cy="944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DE65A0-3C86-469F-B889-AFED54D9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92" y="274117"/>
            <a:ext cx="11360800" cy="763600"/>
          </a:xfrm>
        </p:spPr>
        <p:txBody>
          <a:bodyPr/>
          <a:lstStyle/>
          <a:p>
            <a:r>
              <a:rPr lang="en-CA" dirty="0"/>
              <a:t>PyCaret Features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92EF0C-86C5-49CE-9088-2D8C0B1882D2}"/>
              </a:ext>
            </a:extLst>
          </p:cNvPr>
          <p:cNvGrpSpPr/>
          <p:nvPr/>
        </p:nvGrpSpPr>
        <p:grpSpPr>
          <a:xfrm>
            <a:off x="1735780" y="4055129"/>
            <a:ext cx="8437906" cy="2092016"/>
            <a:chOff x="1407886" y="3154469"/>
            <a:chExt cx="6328429" cy="1569012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E16A546-FCCA-4967-8C12-3DDB6150488A}"/>
                </a:ext>
              </a:extLst>
            </p:cNvPr>
            <p:cNvGrpSpPr/>
            <p:nvPr/>
          </p:nvGrpSpPr>
          <p:grpSpPr>
            <a:xfrm>
              <a:off x="3977618" y="3194033"/>
              <a:ext cx="995535" cy="1529448"/>
              <a:chOff x="4128239" y="1332878"/>
              <a:chExt cx="995535" cy="1529448"/>
            </a:xfrm>
          </p:grpSpPr>
          <p:pic>
            <p:nvPicPr>
              <p:cNvPr id="84" name="Picture 83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E02ECBF6-92FE-477C-BF09-7D291D9587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28239" y="1332878"/>
                <a:ext cx="964800" cy="964800"/>
              </a:xfrm>
              <a:prstGeom prst="rect">
                <a:avLst/>
              </a:prstGeom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777E75C-147F-4848-A9D7-F5E1015E42FF}"/>
                  </a:ext>
                </a:extLst>
              </p:cNvPr>
              <p:cNvSpPr txBox="1"/>
              <p:nvPr/>
            </p:nvSpPr>
            <p:spPr>
              <a:xfrm>
                <a:off x="4141293" y="2300730"/>
                <a:ext cx="982481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Model </a:t>
                </a:r>
              </a:p>
              <a:p>
                <a:pPr algn="ctr"/>
                <a:r>
                  <a:rPr lang="en-CA" sz="2133" dirty="0"/>
                  <a:t>Selection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C1CDC80-E2D6-4434-9D5C-B70836774835}"/>
                </a:ext>
              </a:extLst>
            </p:cNvPr>
            <p:cNvGrpSpPr/>
            <p:nvPr/>
          </p:nvGrpSpPr>
          <p:grpSpPr>
            <a:xfrm>
              <a:off x="1407886" y="3183106"/>
              <a:ext cx="1426111" cy="1526396"/>
              <a:chOff x="7309177" y="1102625"/>
              <a:chExt cx="1426111" cy="1526396"/>
            </a:xfrm>
          </p:grpSpPr>
          <p:pic>
            <p:nvPicPr>
              <p:cNvPr id="82" name="Picture 81" descr="A picture containing object, clock&#10;&#10;Description automatically generated">
                <a:extLst>
                  <a:ext uri="{FF2B5EF4-FFF2-40B4-BE49-F238E27FC236}">
                    <a16:creationId xmlns:a16="http://schemas.microsoft.com/office/drawing/2014/main" id="{C90FC164-3839-451A-AF3B-DF6F40C9CE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4496" y="1102625"/>
                <a:ext cx="964800" cy="964799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49124F-C388-4548-9440-528768139CAD}"/>
                  </a:ext>
                </a:extLst>
              </p:cNvPr>
              <p:cNvSpPr txBox="1"/>
              <p:nvPr/>
            </p:nvSpPr>
            <p:spPr>
              <a:xfrm>
                <a:off x="7309177" y="2067425"/>
                <a:ext cx="1426111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Analysis &amp; </a:t>
                </a:r>
              </a:p>
              <a:p>
                <a:pPr algn="ctr"/>
                <a:r>
                  <a:rPr lang="en-CA" sz="2133" dirty="0"/>
                  <a:t>Interpretability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FDB6EC-48D4-415C-BEFB-160A5AF43597}"/>
                </a:ext>
              </a:extLst>
            </p:cNvPr>
            <p:cNvGrpSpPr/>
            <p:nvPr/>
          </p:nvGrpSpPr>
          <p:grpSpPr>
            <a:xfrm>
              <a:off x="6503766" y="3154469"/>
              <a:ext cx="1232549" cy="1521197"/>
              <a:chOff x="3647335" y="2775311"/>
              <a:chExt cx="1232549" cy="1521197"/>
            </a:xfrm>
          </p:grpSpPr>
          <p:pic>
            <p:nvPicPr>
              <p:cNvPr id="93" name="Picture 92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AE68D9D1-4327-40BA-B58C-63D777E76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3475" y="2775311"/>
                <a:ext cx="964800" cy="964800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54FAC91-A999-45B1-90ED-457E223BFD9A}"/>
                  </a:ext>
                </a:extLst>
              </p:cNvPr>
              <p:cNvSpPr txBox="1"/>
              <p:nvPr/>
            </p:nvSpPr>
            <p:spPr>
              <a:xfrm>
                <a:off x="3647335" y="3734912"/>
                <a:ext cx="1232549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Experiment </a:t>
                </a:r>
              </a:p>
              <a:p>
                <a:pPr algn="ctr"/>
                <a:r>
                  <a:rPr lang="en-CA" sz="2133" dirty="0"/>
                  <a:t>Logging</a:t>
                </a: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EB06F0D-D310-4AC2-875D-77548A2929B0}"/>
              </a:ext>
            </a:extLst>
          </p:cNvPr>
          <p:cNvGrpSpPr/>
          <p:nvPr/>
        </p:nvGrpSpPr>
        <p:grpSpPr>
          <a:xfrm>
            <a:off x="1848791" y="1359192"/>
            <a:ext cx="8522064" cy="2175650"/>
            <a:chOff x="1648432" y="1170003"/>
            <a:chExt cx="6391548" cy="163173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8B22411-A910-43A0-9617-5B0D39269CDA}"/>
                </a:ext>
              </a:extLst>
            </p:cNvPr>
            <p:cNvGrpSpPr/>
            <p:nvPr/>
          </p:nvGrpSpPr>
          <p:grpSpPr>
            <a:xfrm>
              <a:off x="1648432" y="1245554"/>
              <a:ext cx="1256594" cy="1549318"/>
              <a:chOff x="812384" y="1603733"/>
              <a:chExt cx="1256594" cy="1549318"/>
            </a:xfrm>
          </p:grpSpPr>
          <p:pic>
            <p:nvPicPr>
              <p:cNvPr id="38" name="Picture 37" descr="A picture containing clock, meter&#10;&#10;Description automatically generated">
                <a:extLst>
                  <a:ext uri="{FF2B5EF4-FFF2-40B4-BE49-F238E27FC236}">
                    <a16:creationId xmlns:a16="http://schemas.microsoft.com/office/drawing/2014/main" id="{CB58D91B-AB4C-4394-8D1B-57A0CADC41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383" y="1603733"/>
                <a:ext cx="964800" cy="964800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CA13C09-FC09-4650-923E-4BA5DDBB74E6}"/>
                  </a:ext>
                </a:extLst>
              </p:cNvPr>
              <p:cNvSpPr txBox="1"/>
              <p:nvPr/>
            </p:nvSpPr>
            <p:spPr>
              <a:xfrm>
                <a:off x="812384" y="2591455"/>
                <a:ext cx="1256594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Data </a:t>
                </a:r>
              </a:p>
              <a:p>
                <a:pPr algn="ctr"/>
                <a:r>
                  <a:rPr lang="en-CA" sz="2133" dirty="0"/>
                  <a:t>Preparation 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7E7045F-5583-4EF3-9B4E-786471A0C1B8}"/>
                </a:ext>
              </a:extLst>
            </p:cNvPr>
            <p:cNvGrpSpPr/>
            <p:nvPr/>
          </p:nvGrpSpPr>
          <p:grpSpPr>
            <a:xfrm>
              <a:off x="4078649" y="1170003"/>
              <a:ext cx="1005390" cy="1631738"/>
              <a:chOff x="2322551" y="1332878"/>
              <a:chExt cx="1005390" cy="1631738"/>
            </a:xfrm>
          </p:grpSpPr>
          <p:pic>
            <p:nvPicPr>
              <p:cNvPr id="8" name="Picture 7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D456AD79-C259-409D-A6C7-761D4E273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2551" y="1332878"/>
                <a:ext cx="964013" cy="964013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35AC5DC-912D-4822-957A-2E239D02462C}"/>
                  </a:ext>
                </a:extLst>
              </p:cNvPr>
              <p:cNvSpPr txBox="1"/>
              <p:nvPr/>
            </p:nvSpPr>
            <p:spPr>
              <a:xfrm>
                <a:off x="2376719" y="2341368"/>
                <a:ext cx="951222" cy="623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Model </a:t>
                </a:r>
              </a:p>
              <a:p>
                <a:pPr algn="ctr"/>
                <a:r>
                  <a:rPr lang="en-CA" sz="2133" dirty="0"/>
                  <a:t>Training</a:t>
                </a:r>
                <a:r>
                  <a:rPr lang="en-CA" sz="2667" dirty="0"/>
                  <a:t> </a:t>
                </a:r>
              </a:p>
            </p:txBody>
          </p:sp>
        </p:grpSp>
        <p:pic>
          <p:nvPicPr>
            <p:cNvPr id="98" name="Picture 97" descr="A close up of a sign&#10;&#10;Description automatically generated">
              <a:extLst>
                <a:ext uri="{FF2B5EF4-FFF2-40B4-BE49-F238E27FC236}">
                  <a16:creationId xmlns:a16="http://schemas.microsoft.com/office/drawing/2014/main" id="{3300626C-F0BF-4E67-9F0D-C77088BD6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0643" y="1213693"/>
              <a:ext cx="964800" cy="964800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FD5179-CB04-40CA-919D-150B25240C47}"/>
                </a:ext>
              </a:extLst>
            </p:cNvPr>
            <p:cNvSpPr txBox="1"/>
            <p:nvPr/>
          </p:nvSpPr>
          <p:spPr>
            <a:xfrm>
              <a:off x="6419104" y="2232823"/>
              <a:ext cx="1620876" cy="561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133" dirty="0"/>
                <a:t>Hyperparameter</a:t>
              </a:r>
            </a:p>
            <a:p>
              <a:pPr algn="ctr"/>
              <a:r>
                <a:rPr lang="en-CA" sz="2133" dirty="0"/>
                <a:t>Tuning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406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ta+AI Summit 2021">
      <a:dk1>
        <a:srgbClr val="000000"/>
      </a:dk1>
      <a:lt1>
        <a:srgbClr val="FFFFFF"/>
      </a:lt1>
      <a:dk2>
        <a:srgbClr val="000000"/>
      </a:dk2>
      <a:lt2>
        <a:srgbClr val="EDEDED"/>
      </a:lt2>
      <a:accent1>
        <a:srgbClr val="1B5161"/>
      </a:accent1>
      <a:accent2>
        <a:srgbClr val="EE4028"/>
      </a:accent2>
      <a:accent3>
        <a:srgbClr val="6F6F6F"/>
      </a:accent3>
      <a:accent4>
        <a:srgbClr val="44899E"/>
      </a:accent4>
      <a:accent5>
        <a:srgbClr val="ED5C48"/>
      </a:accent5>
      <a:accent6>
        <a:srgbClr val="B6B6B6"/>
      </a:accent6>
      <a:hlink>
        <a:srgbClr val="1A5062"/>
      </a:hlink>
      <a:folHlink>
        <a:srgbClr val="1A506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6415</TotalTime>
  <Words>524</Words>
  <Application>Microsoft Office PowerPoint</Application>
  <PresentationFormat>Widescreen</PresentationFormat>
  <Paragraphs>137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Barlow</vt:lpstr>
      <vt:lpstr>Calibri</vt:lpstr>
      <vt:lpstr>Wingdings</vt:lpstr>
      <vt:lpstr>Office Theme</vt:lpstr>
      <vt:lpstr>Machine Learning &amp; MLOps with PyCaret</vt:lpstr>
      <vt:lpstr>Agenda</vt:lpstr>
      <vt:lpstr>About me</vt:lpstr>
      <vt:lpstr>Important Links</vt:lpstr>
      <vt:lpstr>Machine Learning Life Cycle</vt:lpstr>
      <vt:lpstr>Data Prep, Model Training and Selection</vt:lpstr>
      <vt:lpstr>Challenges of Machine Learning Lifecycle</vt:lpstr>
      <vt:lpstr>What is PyCaret?</vt:lpstr>
      <vt:lpstr>PyCaret Features</vt:lpstr>
      <vt:lpstr>Machine Learning use-case supported:</vt:lpstr>
      <vt:lpstr>Impact of PyCaret</vt:lpstr>
      <vt:lpstr>Statistics</vt:lpstr>
      <vt:lpstr>PyCaret Integrations</vt:lpstr>
      <vt:lpstr>Demo</vt:lpstr>
      <vt:lpstr>APPENDIX</vt:lpstr>
      <vt:lpstr>Resources</vt:lpstr>
      <vt:lpstr>Resources (cont.)</vt:lpstr>
      <vt:lpstr>Resources (cont.)</vt:lpstr>
      <vt:lpstr>Resources (cont.)</vt:lpstr>
      <vt:lpstr>Resources (cont.)</vt:lpstr>
      <vt:lpstr>Resources (cont.)</vt:lpstr>
      <vt:lpstr>Resources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Warnick</dc:creator>
  <cp:lastModifiedBy>Moez Sajwani</cp:lastModifiedBy>
  <cp:revision>102</cp:revision>
  <dcterms:created xsi:type="dcterms:W3CDTF">2020-03-03T20:49:45Z</dcterms:created>
  <dcterms:modified xsi:type="dcterms:W3CDTF">2021-06-14T14:42:41Z</dcterms:modified>
</cp:coreProperties>
</file>